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60" r:id="rId1"/>
  </p:sldMasterIdLst>
  <p:notesMasterIdLst>
    <p:notesMasterId r:id="rId10"/>
  </p:notesMasterIdLst>
  <p:handoutMasterIdLst>
    <p:handoutMasterId r:id="rId11"/>
  </p:handoutMasterIdLst>
  <p:sldIdLst>
    <p:sldId id="2141411383" r:id="rId2"/>
    <p:sldId id="2141411366" r:id="rId3"/>
    <p:sldId id="2141411360" r:id="rId4"/>
    <p:sldId id="2141411367" r:id="rId5"/>
    <p:sldId id="2141411381" r:id="rId6"/>
    <p:sldId id="2141411382" r:id="rId7"/>
    <p:sldId id="2141411384" r:id="rId8"/>
    <p:sldId id="2141411385" r:id="rId9"/>
  </p:sldIdLst>
  <p:sldSz cx="9144000" cy="5143500" type="screen16x9"/>
  <p:notesSz cx="9939338" cy="6807200"/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0" pos="5760" userDrawn="1">
          <p15:clr>
            <a:srgbClr val="A4A3A4"/>
          </p15:clr>
        </p15:guide>
        <p15:guide id="11" pos="226" userDrawn="1">
          <p15:clr>
            <a:srgbClr val="A4A3A4"/>
          </p15:clr>
        </p15:guide>
        <p15:guide id="12" orient="horz" pos="373" userDrawn="1">
          <p15:clr>
            <a:srgbClr val="A4A3A4"/>
          </p15:clr>
        </p15:guide>
        <p15:guide id="13" pos="544" userDrawn="1">
          <p15:clr>
            <a:srgbClr val="A4A3A4"/>
          </p15:clr>
        </p15:guide>
        <p15:guide id="14" orient="horz" pos="2459" userDrawn="1">
          <p15:clr>
            <a:srgbClr val="A4A3A4"/>
          </p15:clr>
        </p15:guide>
        <p15:guide id="15" orient="horz" pos="3162" userDrawn="1">
          <p15:clr>
            <a:srgbClr val="A4A3A4"/>
          </p15:clr>
        </p15:guide>
        <p15:guide id="16" pos="3923" userDrawn="1">
          <p15:clr>
            <a:srgbClr val="A4A3A4"/>
          </p15:clr>
        </p15:guide>
        <p15:guide id="17" pos="25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8BA56"/>
    <a:srgbClr val="0C0688"/>
    <a:srgbClr val="17A15F"/>
    <a:srgbClr val="407EBE"/>
    <a:srgbClr val="1890FB"/>
    <a:srgbClr val="68BC5D"/>
    <a:srgbClr val="307695"/>
    <a:srgbClr val="C8D0D5"/>
    <a:srgbClr val="5DAC4F"/>
    <a:srgbClr val="5BAB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0" autoAdjust="0"/>
    <p:restoredTop sz="95952" autoAdjust="0"/>
  </p:normalViewPr>
  <p:slideViewPr>
    <p:cSldViewPr snapToGrid="0">
      <p:cViewPr varScale="1">
        <p:scale>
          <a:sx n="114" d="100"/>
          <a:sy n="114" d="100"/>
        </p:scale>
        <p:origin x="-102" y="-150"/>
      </p:cViewPr>
      <p:guideLst>
        <p:guide orient="horz" pos="373"/>
        <p:guide orient="horz" pos="2459"/>
        <p:guide orient="horz" pos="3162"/>
        <p:guide pos="5760"/>
        <p:guide pos="226"/>
        <p:guide pos="544"/>
        <p:guide pos="3923"/>
        <p:guide pos="2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4306888" cy="341313"/>
          </a:xfrm>
          <a:prstGeom prst="rect">
            <a:avLst/>
          </a:prstGeom>
        </p:spPr>
        <p:txBody>
          <a:bodyPr vert="horz" lIns="91703" tIns="45850" rIns="91703" bIns="4585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0" y="5"/>
            <a:ext cx="4308475" cy="341313"/>
          </a:xfrm>
          <a:prstGeom prst="rect">
            <a:avLst/>
          </a:prstGeom>
        </p:spPr>
        <p:txBody>
          <a:bodyPr vert="horz" lIns="91703" tIns="45850" rIns="91703" bIns="45850" rtlCol="0"/>
          <a:lstStyle>
            <a:lvl1pPr algn="r">
              <a:defRPr sz="1200"/>
            </a:lvl1pPr>
          </a:lstStyle>
          <a:p>
            <a:fld id="{B14BF506-F78A-4E1F-A9DE-6AC03BB48BAE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65888"/>
            <a:ext cx="4306888" cy="341312"/>
          </a:xfrm>
          <a:prstGeom prst="rect">
            <a:avLst/>
          </a:prstGeom>
        </p:spPr>
        <p:txBody>
          <a:bodyPr vert="horz" lIns="91703" tIns="45850" rIns="91703" bIns="4585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0" y="6465888"/>
            <a:ext cx="4308475" cy="341312"/>
          </a:xfrm>
          <a:prstGeom prst="rect">
            <a:avLst/>
          </a:prstGeom>
        </p:spPr>
        <p:txBody>
          <a:bodyPr vert="horz" lIns="91703" tIns="45850" rIns="91703" bIns="45850" rtlCol="0" anchor="b"/>
          <a:lstStyle>
            <a:lvl1pPr algn="r">
              <a:defRPr sz="1200"/>
            </a:lvl1pPr>
          </a:lstStyle>
          <a:p>
            <a:fld id="{3B91BF07-7441-4B8C-B3B5-D7726D37A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256" cy="341125"/>
          </a:xfrm>
          <a:prstGeom prst="rect">
            <a:avLst/>
          </a:prstGeom>
        </p:spPr>
        <p:txBody>
          <a:bodyPr vert="horz" lIns="48887" tIns="24445" rIns="48887" bIns="24445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28" y="0"/>
            <a:ext cx="4307256" cy="341125"/>
          </a:xfrm>
          <a:prstGeom prst="rect">
            <a:avLst/>
          </a:prstGeom>
        </p:spPr>
        <p:txBody>
          <a:bodyPr vert="horz" lIns="48887" tIns="24445" rIns="48887" bIns="24445" rtlCol="0"/>
          <a:lstStyle>
            <a:lvl1pPr algn="r">
              <a:defRPr sz="600"/>
            </a:lvl1pPr>
          </a:lstStyle>
          <a:p>
            <a:fld id="{D63B7CCF-0311-44C0-B04E-3BEADBC90B6F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887" tIns="24445" rIns="48887" bIns="2444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2" y="3275565"/>
            <a:ext cx="7952098" cy="2681219"/>
          </a:xfrm>
          <a:prstGeom prst="rect">
            <a:avLst/>
          </a:prstGeom>
        </p:spPr>
        <p:txBody>
          <a:bodyPr vert="horz" lIns="48887" tIns="24445" rIns="48887" bIns="244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6079"/>
            <a:ext cx="4307256" cy="341124"/>
          </a:xfrm>
          <a:prstGeom prst="rect">
            <a:avLst/>
          </a:prstGeom>
        </p:spPr>
        <p:txBody>
          <a:bodyPr vert="horz" lIns="48887" tIns="24445" rIns="48887" bIns="24445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28" y="6466079"/>
            <a:ext cx="4307256" cy="341124"/>
          </a:xfrm>
          <a:prstGeom prst="rect">
            <a:avLst/>
          </a:prstGeom>
        </p:spPr>
        <p:txBody>
          <a:bodyPr vert="horz" lIns="48887" tIns="24445" rIns="48887" bIns="24445" rtlCol="0" anchor="b"/>
          <a:lstStyle>
            <a:lvl1pPr algn="r">
              <a:defRPr sz="600"/>
            </a:lvl1pPr>
          </a:lstStyle>
          <a:p>
            <a:fld id="{848594CB-4B43-4AC5-AEFA-8E4D634FEB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=""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3553546" y="-280268"/>
            <a:ext cx="9177446" cy="5704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9" y="1503227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9" y="4027885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56" y="103305"/>
            <a:ext cx="1449856" cy="56383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8" y="4487466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900" indent="0">
              <a:buNone/>
              <a:defRPr sz="1050">
                <a:solidFill>
                  <a:srgbClr val="000000"/>
                </a:solidFill>
              </a:defRPr>
            </a:lvl2pPr>
            <a:lvl3pPr marL="685800" indent="0">
              <a:buNone/>
              <a:defRPr sz="1050">
                <a:solidFill>
                  <a:srgbClr val="000000"/>
                </a:solidFill>
              </a:defRPr>
            </a:lvl3pPr>
            <a:lvl4pPr marL="1028700" indent="0">
              <a:buNone/>
              <a:defRPr sz="1050">
                <a:solidFill>
                  <a:srgbClr val="000000"/>
                </a:solidFill>
              </a:defRPr>
            </a:lvl4pPr>
            <a:lvl5pPr marL="1371600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9612" y="564357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590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124A276-14A0-4C44-B211-694B36A90DCC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35237"/>
            <a:ext cx="3868340" cy="617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728788"/>
            <a:ext cx="3868340" cy="2913460"/>
          </a:xfrm>
        </p:spPr>
        <p:txBody>
          <a:bodyPr>
            <a:norm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68" y="935237"/>
            <a:ext cx="3887391" cy="617934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28788"/>
            <a:ext cx="3887391" cy="291346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00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2432EC8-AC2B-41DD-B009-A399F7F4708A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="" xmlns:a16="http://schemas.microsoft.com/office/drawing/2014/main" id="{9A409869-6018-47A6-B49B-23C2F6540AAB}"/>
              </a:ext>
            </a:extLst>
          </p:cNvPr>
          <p:cNvSpPr/>
          <p:nvPr/>
        </p:nvSpPr>
        <p:spPr>
          <a:xfrm>
            <a:off x="5899548" y="823573"/>
            <a:ext cx="3838055" cy="364875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13">
              <a:defRPr/>
            </a:pPr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3" y="992982"/>
            <a:ext cx="4725080" cy="3393622"/>
          </a:xfrm>
        </p:spPr>
        <p:txBody>
          <a:bodyPr>
            <a:norm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2860" y="1600550"/>
            <a:ext cx="2581274" cy="2527187"/>
          </a:xfrm>
        </p:spPr>
        <p:txBody>
          <a:bodyPr>
            <a:normAutofit/>
          </a:bodyPr>
          <a:lstStyle>
            <a:lvl1pPr marL="171450" indent="-1714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858" y="977002"/>
            <a:ext cx="2581275" cy="428625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878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7331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 marL="67140">
              <a:lnSpc>
                <a:spcPts val="1163"/>
              </a:lnSpc>
            </a:pPr>
            <a:fld id="{81D60167-4931-47E6-BA6A-407CBD079E47}" type="slidenum">
              <a:rPr lang="ru-RU" sz="1000" spc="-114" smtClean="0">
                <a:solidFill>
                  <a:srgbClr val="FFFFFF"/>
                </a:solidFill>
                <a:latin typeface="Arial Narrow"/>
                <a:cs typeface="Arial Narrow"/>
              </a:rPr>
              <a:pPr marL="67140">
                <a:lnSpc>
                  <a:spcPts val="1163"/>
                </a:lnSpc>
              </a:pPr>
              <a:t>‹#›</a:t>
            </a:fld>
            <a:endParaRPr lang="ru-RU" sz="1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94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4887516"/>
            <a:ext cx="2057400" cy="273844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212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=""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4806705" y="-1048343"/>
            <a:ext cx="5833505" cy="671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9" y="1503227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9" y="4027885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6" y="103305"/>
            <a:ext cx="1449856" cy="56383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8" y="4487466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900" indent="0">
              <a:buNone/>
              <a:defRPr sz="1050">
                <a:solidFill>
                  <a:srgbClr val="000000"/>
                </a:solidFill>
              </a:defRPr>
            </a:lvl2pPr>
            <a:lvl3pPr marL="685800" indent="0">
              <a:buNone/>
              <a:defRPr sz="1050">
                <a:solidFill>
                  <a:srgbClr val="000000"/>
                </a:solidFill>
              </a:defRPr>
            </a:lvl3pPr>
            <a:lvl4pPr marL="1028700" indent="0">
              <a:buNone/>
              <a:defRPr sz="1050">
                <a:solidFill>
                  <a:srgbClr val="000000"/>
                </a:solidFill>
              </a:defRPr>
            </a:lvl4pPr>
            <a:lvl5pPr marL="1371600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3093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=""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=""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3099925" y="181747"/>
            <a:ext cx="9359234" cy="5812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948386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17566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19124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1"/>
            <a:ext cx="7893844" cy="367188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51018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1"/>
            <a:ext cx="7893844" cy="367188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16424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FFE20-AA7B-4FA9-B37C-DF89964978BF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="" xmlns:a16="http://schemas.microsoft.com/office/drawing/2014/main" id="{35180EAC-A932-4C50-B8BA-977FAADB65D5}"/>
              </a:ext>
            </a:extLst>
          </p:cNvPr>
          <p:cNvSpPr/>
          <p:nvPr/>
        </p:nvSpPr>
        <p:spPr>
          <a:xfrm>
            <a:off x="332185" y="1347652"/>
            <a:ext cx="8290322" cy="2335778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13">
              <a:defRPr/>
            </a:pPr>
            <a:endParaRPr lang="ru-RU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C18E83-D808-4986-B996-5910CFDB1DE9}"/>
              </a:ext>
            </a:extLst>
          </p:cNvPr>
          <p:cNvSpPr txBox="1"/>
          <p:nvPr/>
        </p:nvSpPr>
        <p:spPr>
          <a:xfrm>
            <a:off x="525503" y="1267881"/>
            <a:ext cx="370601" cy="242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925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9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9700" y="1670656"/>
            <a:ext cx="6772275" cy="1689769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45856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864224A-0D8C-4149-8EB2-CD9729E043E3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=""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7124701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="" xmlns:a16="http://schemas.microsoft.com/office/drawing/2014/main" id="{96407B50-B7EF-468E-B043-31B1E8188E02}"/>
              </a:ext>
            </a:extLst>
          </p:cNvPr>
          <p:cNvSpPr/>
          <p:nvPr/>
        </p:nvSpPr>
        <p:spPr>
          <a:xfrm>
            <a:off x="5426572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="" xmlns:a16="http://schemas.microsoft.com/office/drawing/2014/main" id="{FAAE2D12-3A60-49FA-9D17-4F3A5DEF32A9}"/>
              </a:ext>
            </a:extLst>
          </p:cNvPr>
          <p:cNvSpPr/>
          <p:nvPr/>
        </p:nvSpPr>
        <p:spPr>
          <a:xfrm>
            <a:off x="3728443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="" xmlns:a16="http://schemas.microsoft.com/office/drawing/2014/main" id="{D20BBF88-8173-483F-9B6F-4F84C3851A84}"/>
              </a:ext>
            </a:extLst>
          </p:cNvPr>
          <p:cNvSpPr/>
          <p:nvPr/>
        </p:nvSpPr>
        <p:spPr>
          <a:xfrm>
            <a:off x="2030314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="" xmlns:a16="http://schemas.microsoft.com/office/drawing/2014/main" id="{554D74F5-843B-4172-B410-43CCC36E5AD3}"/>
              </a:ext>
            </a:extLst>
          </p:cNvPr>
          <p:cNvSpPr/>
          <p:nvPr/>
        </p:nvSpPr>
        <p:spPr>
          <a:xfrm>
            <a:off x="332185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060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=""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3189" y="1543050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1318" y="1543049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=""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9447" y="1543049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=""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7575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060" y="2046313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3189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=""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1317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=""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69447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=""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7574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=""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060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=""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3188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71316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=""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69447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=""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7574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=""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45698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=""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0874" y="4809493"/>
            <a:ext cx="2057400" cy="273844"/>
          </a:xfrm>
        </p:spPr>
        <p:txBody>
          <a:bodyPr/>
          <a:lstStyle>
            <a:lvl1pPr>
              <a:defRPr sz="825"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=""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8969" y="116523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=""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8969" y="197904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=""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8969" y="279285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=""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8969" y="360666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=""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8969" y="442047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=""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956" y="116523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=""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6956" y="197904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=""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6956" y="279285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=""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26956" y="360666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=""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6956" y="442047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=""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0981" y="116523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=""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0981" y="197904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=""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0981" y="279285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=""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0981" y="360666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=""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0981" y="442047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4164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E2DB68-294E-4D41-A786-2963C019F15C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1" y="3086101"/>
            <a:ext cx="8174831" cy="1664494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90286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13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75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C2C99F-2972-437D-809B-B83212B5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9" y="1144555"/>
            <a:ext cx="4477453" cy="2286542"/>
          </a:xfrm>
        </p:spPr>
        <p:txBody>
          <a:bodyPr>
            <a:noAutofit/>
          </a:bodyPr>
          <a:lstStyle/>
          <a:p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Особенности </a:t>
            </a:r>
            <a:r>
              <a:rPr lang="ru-RU" sz="1800" dirty="0"/>
              <a:t>применения положений Федерального закона от 30.12.2020 № 518-ФЗ «О внесении изменений в отдельные законодательные акты Российской Федерации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25916" y="1254240"/>
            <a:ext cx="2583300" cy="2580501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784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1519" y="224852"/>
            <a:ext cx="7900988" cy="2900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Методическое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сопровождение Закона 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выявлении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721517" y="1109272"/>
            <a:ext cx="8182639" cy="3567659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1400" dirty="0"/>
          </a:p>
          <a:p>
            <a:pPr>
              <a:lnSpc>
                <a:spcPct val="120000"/>
              </a:lnSpc>
            </a:pPr>
            <a:r>
              <a:rPr lang="ru-RU" sz="4800" dirty="0" smtClean="0"/>
              <a:t>Приказ </a:t>
            </a:r>
            <a:r>
              <a:rPr lang="ru-RU" sz="4800" dirty="0"/>
              <a:t>Росреестра от 28.04.2021 № П/0179, которым установлен порядок проведения осмотра здания, сооружения или объекта незавершенного строительства при проведении мероприятий по выявлению правообладателей ранее учтенных объектов недвижимости, а также </a:t>
            </a:r>
            <a:r>
              <a:rPr lang="ru-RU" sz="4800" dirty="0" smtClean="0"/>
              <a:t>утверждена форма акта </a:t>
            </a:r>
            <a:r>
              <a:rPr lang="ru-RU" sz="4800" dirty="0"/>
              <a:t>осмотра таких объектов;</a:t>
            </a:r>
          </a:p>
          <a:p>
            <a:pPr>
              <a:lnSpc>
                <a:spcPct val="120000"/>
              </a:lnSpc>
            </a:pPr>
            <a:r>
              <a:rPr lang="ru-RU" sz="4800" dirty="0" smtClean="0"/>
              <a:t>Примерные </a:t>
            </a:r>
            <a:r>
              <a:rPr lang="ru-RU" sz="4800" dirty="0"/>
              <a:t>формы решений о выявлении правообладателей ранее учтенных объектов недвижимости (письмо Росреестра от 31.03.2021 № 13/1-2366-АБ/21);</a:t>
            </a:r>
          </a:p>
          <a:p>
            <a:pPr>
              <a:lnSpc>
                <a:spcPct val="120000"/>
              </a:lnSpc>
            </a:pPr>
            <a:r>
              <a:rPr lang="ru-RU" sz="4800" dirty="0" smtClean="0"/>
              <a:t>Рекомендации </a:t>
            </a:r>
            <a:r>
              <a:rPr lang="ru-RU" sz="4800" dirty="0"/>
              <a:t>для органов исполнительной власти субъектов Российской Федерации и местного самоуправления по выявлению правообладателей ранее учтенных объектов недвижимости (письмо Росреестра от 28.05.2021 № 01-3974-ГЕ/21</a:t>
            </a:r>
            <a:r>
              <a:rPr lang="ru-RU" sz="4800" dirty="0" smtClean="0"/>
              <a:t>)</a:t>
            </a:r>
            <a:endParaRPr lang="ru-RU" sz="48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6" y="828370"/>
            <a:ext cx="487722" cy="54868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685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Основные Этапы выявления правообладателей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21519" y="2534947"/>
            <a:ext cx="1100873" cy="0"/>
          </a:xfrm>
          <a:prstGeom prst="line">
            <a:avLst/>
          </a:prstGeom>
          <a:ln w="38100">
            <a:solidFill>
              <a:srgbClr val="9F8BD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067223" y="2540178"/>
            <a:ext cx="1155873" cy="18364"/>
          </a:xfrm>
          <a:prstGeom prst="line">
            <a:avLst/>
          </a:prstGeom>
          <a:ln w="38100">
            <a:solidFill>
              <a:srgbClr val="2099B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98732" y="2558542"/>
            <a:ext cx="1218238" cy="0"/>
          </a:xfrm>
          <a:prstGeom prst="line">
            <a:avLst/>
          </a:prstGeom>
          <a:ln w="38100">
            <a:solidFill>
              <a:srgbClr val="3FB8C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9943" y="2558542"/>
            <a:ext cx="1063957" cy="0"/>
          </a:xfrm>
          <a:prstGeom prst="line">
            <a:avLst/>
          </a:prstGeom>
          <a:ln w="38100">
            <a:solidFill>
              <a:srgbClr val="5FC88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63875" y="2553497"/>
            <a:ext cx="1017335" cy="0"/>
          </a:xfrm>
          <a:prstGeom prst="line">
            <a:avLst/>
          </a:prstGeom>
          <a:ln w="38100">
            <a:solidFill>
              <a:srgbClr val="F5A7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60189" y="2558542"/>
            <a:ext cx="1041816" cy="0"/>
          </a:xfrm>
          <a:prstGeom prst="line">
            <a:avLst/>
          </a:prstGeom>
          <a:ln w="38100">
            <a:solidFill>
              <a:srgbClr val="F5594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Капля 15"/>
          <p:cNvSpPr/>
          <p:nvPr/>
        </p:nvSpPr>
        <p:spPr>
          <a:xfrm rot="8100000">
            <a:off x="1310862" y="1203553"/>
            <a:ext cx="998883" cy="995543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9F8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3" name="Капля 15"/>
          <p:cNvSpPr/>
          <p:nvPr/>
        </p:nvSpPr>
        <p:spPr>
          <a:xfrm rot="8100000">
            <a:off x="2724534" y="1182777"/>
            <a:ext cx="1002890" cy="1006817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209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4" name="Капля 15"/>
          <p:cNvSpPr/>
          <p:nvPr/>
        </p:nvSpPr>
        <p:spPr>
          <a:xfrm rot="8100000">
            <a:off x="4109669" y="1194927"/>
            <a:ext cx="1017002" cy="1019454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3F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5" name="Капля 15"/>
          <p:cNvSpPr/>
          <p:nvPr/>
        </p:nvSpPr>
        <p:spPr>
          <a:xfrm rot="8100000">
            <a:off x="5349735" y="1229895"/>
            <a:ext cx="995092" cy="1001871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5FC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6" name="Капля 15"/>
          <p:cNvSpPr/>
          <p:nvPr/>
        </p:nvSpPr>
        <p:spPr>
          <a:xfrm rot="8100000">
            <a:off x="6562606" y="1194258"/>
            <a:ext cx="994105" cy="1041789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F5A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7" name="Капля 15"/>
          <p:cNvSpPr/>
          <p:nvPr/>
        </p:nvSpPr>
        <p:spPr>
          <a:xfrm rot="8100000">
            <a:off x="7783565" y="1191892"/>
            <a:ext cx="1036878" cy="1026618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F55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DD35C45-AD43-7047-A236-6B383D72CA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058" y="1394401"/>
            <a:ext cx="449138" cy="3793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F7D62BB-B104-394C-B3B6-33484F58A8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357" y="1375681"/>
            <a:ext cx="416017" cy="416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59F019E-030B-4D40-AE03-106F488D91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365" y="1413120"/>
            <a:ext cx="378578" cy="3785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990C0DD-7353-D84C-B74D-F1D64D5E9B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32" y="1425612"/>
            <a:ext cx="401697" cy="4016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971678D-9315-7B4F-8AA7-E6179FB274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530" y="1473725"/>
            <a:ext cx="360668" cy="3606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133893-DBE6-0A4D-83EB-2B59F6F97E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46" y="1336868"/>
            <a:ext cx="503482" cy="50348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49998" y="2930977"/>
            <a:ext cx="861445" cy="43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Анализ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собственных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архивов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49998" y="2599957"/>
            <a:ext cx="710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9F8B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ЭТАП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97458" y="2869596"/>
            <a:ext cx="930134" cy="66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Направление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запросов</a:t>
            </a:r>
            <a:b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в различные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органы</a:t>
            </a:r>
            <a:b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и организации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24082" y="2563772"/>
            <a:ext cx="71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3484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ЭТАП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58165" y="2941592"/>
            <a:ext cx="93013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Обобщение</a:t>
            </a:r>
            <a:b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и анализ полученных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сведений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58173" y="2923979"/>
            <a:ext cx="1028063" cy="66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Подготовка проекта решения о выявлении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правообладателя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79898" y="2923979"/>
            <a:ext cx="1066114" cy="43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Направление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проекта решения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правообладателю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57903" y="2884462"/>
            <a:ext cx="1037778" cy="66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Принятие решения о выявлении</a:t>
            </a:r>
            <a:b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и направление его в Росреестр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58165" y="2672933"/>
            <a:ext cx="71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3FB8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1200" b="1" dirty="0">
                <a:solidFill>
                  <a:srgbClr val="3FB8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968405" y="2653978"/>
            <a:ext cx="71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5FC8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ru-RU" sz="1200" b="1" dirty="0">
                <a:solidFill>
                  <a:srgbClr val="5FC8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78645" y="2653979"/>
            <a:ext cx="746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5A71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lang="ru-RU" sz="1200" b="1" dirty="0">
                <a:solidFill>
                  <a:srgbClr val="F5A71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557346" y="2607463"/>
            <a:ext cx="71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559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ru-RU" sz="1200" b="1" dirty="0">
                <a:solidFill>
                  <a:srgbClr val="F559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</a:t>
            </a:r>
          </a:p>
        </p:txBody>
      </p:sp>
      <p:sp>
        <p:nvSpPr>
          <p:cNvPr id="60" name="Номер слайда 5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90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Объект недвижимости подпадающий под действие Закона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721518" y="779489"/>
            <a:ext cx="7717944" cy="3282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В отношении </a:t>
            </a:r>
            <a:r>
              <a:rPr lang="ru-RU" sz="1400" b="1" dirty="0" smtClean="0"/>
              <a:t>объектов </a:t>
            </a:r>
            <a:r>
              <a:rPr lang="ru-RU" sz="1400" b="1" dirty="0"/>
              <a:t>недвижимости </a:t>
            </a:r>
            <a:r>
              <a:rPr lang="ru-RU" sz="1400" b="1" dirty="0" smtClean="0"/>
              <a:t>мероприятия </a:t>
            </a:r>
            <a:r>
              <a:rPr lang="ru-RU" sz="1400" b="1" dirty="0"/>
              <a:t>по выявлению </a:t>
            </a:r>
            <a:r>
              <a:rPr lang="ru-RU" sz="1400" b="1" dirty="0" smtClean="0"/>
              <a:t>их правообладателей осуществляются </a:t>
            </a:r>
            <a:r>
              <a:rPr lang="ru-RU" sz="1400" b="1" dirty="0"/>
              <a:t>при соблюдении </a:t>
            </a:r>
            <a:r>
              <a:rPr lang="ru-RU" sz="1400" b="1" u="sng" dirty="0"/>
              <a:t>одновременно</a:t>
            </a:r>
            <a:r>
              <a:rPr lang="ru-RU" sz="1400" b="1" dirty="0"/>
              <a:t> следующих условий: </a:t>
            </a:r>
          </a:p>
          <a:p>
            <a:r>
              <a:rPr lang="ru-RU" sz="1300" dirty="0"/>
              <a:t>объект недвижимости является ранее учтенным*;</a:t>
            </a:r>
          </a:p>
          <a:p>
            <a:endParaRPr lang="ru-RU" sz="1300" dirty="0"/>
          </a:p>
          <a:p>
            <a:r>
              <a:rPr lang="ru-RU" sz="1300" dirty="0"/>
              <a:t>права на объект недвижимости возникли и правоустанавливающие документы на него оформлены </a:t>
            </a:r>
            <a:r>
              <a:rPr lang="ru-RU" sz="1300" dirty="0" smtClean="0"/>
              <a:t>до </a:t>
            </a:r>
            <a:r>
              <a:rPr lang="ru-RU" sz="1300" dirty="0"/>
              <a:t>31 января 1998 года (то есть до дня вступления в силу Федерального закона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от </a:t>
            </a:r>
            <a:r>
              <a:rPr lang="ru-RU" sz="1300" dirty="0"/>
              <a:t>21 июля 1997 года </a:t>
            </a:r>
            <a:r>
              <a:rPr lang="ru-RU" sz="1300" dirty="0" smtClean="0"/>
              <a:t>№ </a:t>
            </a:r>
            <a:r>
              <a:rPr lang="ru-RU" sz="1300" dirty="0"/>
              <a:t>122-ФЗ «О государственной регистрации прав на недвижимое имущество и сделок с ним»); </a:t>
            </a:r>
          </a:p>
          <a:p>
            <a:endParaRPr lang="ru-RU" sz="1300" dirty="0"/>
          </a:p>
          <a:p>
            <a:r>
              <a:rPr lang="ru-RU" sz="1300" dirty="0"/>
              <a:t>такие права не зарегистрированы в ЕГРН.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9764" y="4302177"/>
            <a:ext cx="831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* </a:t>
            </a:r>
            <a:r>
              <a:rPr lang="ru-RU" sz="800" dirty="0" smtClean="0"/>
              <a:t>Определены статьей </a:t>
            </a:r>
            <a:r>
              <a:rPr lang="ru-RU" sz="800" dirty="0"/>
              <a:t>69 </a:t>
            </a:r>
            <a:r>
              <a:rPr lang="ru-RU" sz="800" dirty="0" smtClean="0"/>
              <a:t>Федерального закона </a:t>
            </a:r>
            <a:r>
              <a:rPr lang="ru-RU" sz="800" dirty="0"/>
              <a:t>от 13.07.2015 </a:t>
            </a:r>
            <a:r>
              <a:rPr lang="ru-RU" sz="800" dirty="0" smtClean="0"/>
              <a:t>№ </a:t>
            </a:r>
            <a:r>
              <a:rPr lang="ru-RU" sz="800" dirty="0"/>
              <a:t>218-ФЗ </a:t>
            </a:r>
            <a:r>
              <a:rPr lang="ru-RU" sz="800" dirty="0" smtClean="0"/>
              <a:t>«О </a:t>
            </a:r>
            <a:r>
              <a:rPr lang="ru-RU" sz="800" dirty="0"/>
              <a:t>государственной регистрации </a:t>
            </a:r>
            <a:r>
              <a:rPr lang="ru-RU" sz="800" dirty="0" smtClean="0"/>
              <a:t>недвижимости»; мероприятия по выявлению правообладателей ранее учтенных объектов недвижимости также проводятся в отношении объектов недвижимости, указанных в части 9 статьи 69 </a:t>
            </a:r>
            <a:r>
              <a:rPr lang="ru-RU" sz="800" dirty="0"/>
              <a:t>Федерального закона от 13.07.2015 № 218-ФЗ «О государственной регистрации недвижимости</a:t>
            </a:r>
            <a:r>
              <a:rPr lang="ru-RU" sz="800" dirty="0" smtClean="0"/>
              <a:t>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468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6590" y="0"/>
            <a:ext cx="8067685" cy="62209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Особенности применения Закона в отношении объектов капитального строительства и земельных участков</a:t>
            </a:r>
            <a:endParaRPr lang="ru-RU" sz="1400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23705" t="19048" r="43176" b="14048"/>
          <a:stretch/>
        </p:blipFill>
        <p:spPr bwMode="auto">
          <a:xfrm>
            <a:off x="656590" y="879154"/>
            <a:ext cx="3439160" cy="370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24642" t="21906" r="42277" b="12619"/>
          <a:stretch/>
        </p:blipFill>
        <p:spPr bwMode="auto">
          <a:xfrm>
            <a:off x="4965700" y="879153"/>
            <a:ext cx="3422650" cy="370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339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1519" y="2"/>
            <a:ext cx="7701028" cy="49494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Иные вопросы по реализации положений Закона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169" t="21667" r="42947" b="10714"/>
          <a:stretch/>
        </p:blipFill>
        <p:spPr bwMode="auto">
          <a:xfrm>
            <a:off x="511728" y="931178"/>
            <a:ext cx="4127384" cy="3649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3705" t="20952" r="42371" b="12857"/>
          <a:stretch/>
        </p:blipFill>
        <p:spPr bwMode="auto">
          <a:xfrm>
            <a:off x="4974672" y="1065402"/>
            <a:ext cx="3934436" cy="3498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72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1519" y="2"/>
            <a:ext cx="7701028" cy="49494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Иные вопросы по реализации положений Закона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3571" t="20952" r="42412" b="11190"/>
          <a:stretch/>
        </p:blipFill>
        <p:spPr bwMode="auto">
          <a:xfrm>
            <a:off x="4840448" y="890154"/>
            <a:ext cx="3858935" cy="356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23839" t="15000" r="42412" b="18095"/>
          <a:stretch/>
        </p:blipFill>
        <p:spPr bwMode="auto">
          <a:xfrm>
            <a:off x="494950" y="855677"/>
            <a:ext cx="3833769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72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1519" y="2"/>
            <a:ext cx="7701028" cy="49494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Иные вопросы по реализации положений Закона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/>
          <a:srcRect l="12857" t="20238" r="31965" b="10715"/>
          <a:stretch/>
        </p:blipFill>
        <p:spPr bwMode="auto">
          <a:xfrm>
            <a:off x="604008" y="604007"/>
            <a:ext cx="7885652" cy="4043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72058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rosreest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16994</TotalTime>
  <Words>241</Words>
  <Application>Microsoft Office PowerPoint</Application>
  <PresentationFormat>Экран (16:9)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</vt:lpstr>
      <vt:lpstr>  Особенности применения положений Федерального закона от 30.12.2020 № 518-ФЗ «О внесении изменений в отдельные законодательные акты Российской Федерации»</vt:lpstr>
      <vt:lpstr>  Методическое сопровождение Закона о выявлении  </vt:lpstr>
      <vt:lpstr>Основные Этапы выявления правообладателей</vt:lpstr>
      <vt:lpstr>Объект недвижимости подпадающий под действие Закона</vt:lpstr>
      <vt:lpstr>Особенности применения Закона в отношении объектов капитального строительства и земельных участков</vt:lpstr>
      <vt:lpstr>  Иные вопросы по реализации положений Закона </vt:lpstr>
      <vt:lpstr>  Иные вопросы по реализации положений Закона </vt:lpstr>
      <vt:lpstr>  Иные вопросы по реализации положений Закона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Саитова А.С.</cp:lastModifiedBy>
  <cp:revision>963</cp:revision>
  <cp:lastPrinted>2022-05-25T17:51:58Z</cp:lastPrinted>
  <dcterms:created xsi:type="dcterms:W3CDTF">2020-12-17T18:43:20Z</dcterms:created>
  <dcterms:modified xsi:type="dcterms:W3CDTF">2022-11-24T04:48:09Z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